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67" r:id="rId3"/>
    <p:sldId id="259" r:id="rId4"/>
    <p:sldId id="265" r:id="rId5"/>
    <p:sldId id="260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3" autoAdjust="0"/>
    <p:restoredTop sz="94652" autoAdjust="0"/>
  </p:normalViewPr>
  <p:slideViewPr>
    <p:cSldViewPr>
      <p:cViewPr varScale="1">
        <p:scale>
          <a:sx n="86" d="100"/>
          <a:sy n="86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9D781-9E8B-4702-9A5E-E13F84A23A76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D4D8EA-C42E-4B06-8705-684142996E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9050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5673D80-AE88-45B9-8E1E-0B29C4EDCE0A}" type="slidenum">
              <a:rPr/>
              <a:pPr lvl="0"/>
              <a:t>1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3925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405778B-876E-4CD4-8DC5-CA0A4EA87E3B}" type="slidenum">
              <a:rPr/>
              <a:pPr lvl="0"/>
              <a:t>3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5357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BCC023B-9343-427A-8656-FC5BB51CC62B}" type="slidenum">
              <a:rPr/>
              <a:pPr lvl="0"/>
              <a:t>5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650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627A741-FB23-4FCF-9087-FA9C551E282B}" type="slidenum">
              <a:rPr/>
              <a:pPr lvl="0"/>
              <a:t>6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888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F2C7CD1-2361-4C20-8569-6A0D4B5BFCAB}" type="slidenum">
              <a:rPr/>
              <a:pPr lvl="0"/>
              <a:t>7</a:t>
            </a:fld>
            <a:endParaRPr lang="ru-RU"/>
          </a:p>
        </p:txBody>
      </p:sp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123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F33BEA-B20D-4759-9C88-473F52CF973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288536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8F765-9B1D-4C34-B90C-5F49A141CCD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67586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71272-97A6-4E4E-ADC3-0D1FA0C30A8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03919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8E1B2-E42B-4921-9E93-14E89E421C6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777123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31A38-3387-41BF-8CF9-CC0779BA724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34882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B8A5C-A982-450C-84C3-5C7C3DB2C17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94999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969DB-3192-4664-9ED8-D3C2CD5FC08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539628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7E753-28E2-4988-A86D-5255B8025F1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89748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60EFC-AD9A-4781-B9A6-765195D9D7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81478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2699C-E3DE-4158-8973-C3C014A3368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761948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6435C-4C59-415C-AA79-C2EECA0586F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788800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68F7ABC-9BB3-4518-92F6-875B0AE94AA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79512" y="196291"/>
            <a:ext cx="8964488" cy="6400403"/>
          </a:xfrm>
        </p:spPr>
        <p:txBody>
          <a:bodyPr/>
          <a:lstStyle/>
          <a:p>
            <a:pPr lvl="0"/>
            <a:r>
              <a:rPr lang="ru-RU" sz="2000" b="1" dirty="0" smtClean="0">
                <a:solidFill>
                  <a:srgbClr val="000000"/>
                </a:solidFill>
                <a:latin typeface="Times New Roman" pitchFamily="18"/>
              </a:rPr>
              <a:t>Государственное </a:t>
            </a:r>
            <a:r>
              <a:rPr lang="ru-RU" sz="2000" b="1" dirty="0">
                <a:solidFill>
                  <a:srgbClr val="000000"/>
                </a:solidFill>
                <a:latin typeface="Times New Roman" pitchFamily="18"/>
              </a:rPr>
              <a:t>бюджетное общеобразовательное учреждение</a:t>
            </a:r>
            <a:br>
              <a:rPr lang="ru-RU" sz="2000" b="1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itchFamily="18"/>
              </a:rPr>
              <a:t>гимназия № 498</a:t>
            </a:r>
            <a:br>
              <a:rPr lang="ru-RU" sz="2000" b="1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itchFamily="18"/>
              </a:rPr>
              <a:t>Невского района Санкт-Петербурга </a:t>
            </a:r>
            <a:r>
              <a:rPr lang="ru-RU" sz="1451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ru-RU" sz="1451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451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ru-RU" sz="1451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451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ru-RU" sz="1451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814" b="1" dirty="0">
                <a:solidFill>
                  <a:srgbClr val="000000"/>
                </a:solidFill>
                <a:latin typeface="Times New Roman" pitchFamily="18"/>
              </a:rPr>
              <a:t>ПРОЕКТНО — ИССЛЕДОВАТЕЛЬСКАЯ ДЕЯТЕЛЬНОСТЬ</a:t>
            </a:r>
            <a:r>
              <a:rPr lang="ru-RU" sz="1814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ru-RU" sz="1814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451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ru-RU" sz="1451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451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ru-RU" sz="1451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2400" b="1" u="sng" dirty="0">
                <a:solidFill>
                  <a:srgbClr val="000000"/>
                </a:solidFill>
                <a:latin typeface="Times New Roman" pitchFamily="18"/>
              </a:rPr>
              <a:t>Хождение по мукам</a:t>
            </a:r>
            <a:r>
              <a:rPr lang="ru-RU" sz="2400" b="1" u="sng" dirty="0" smtClean="0">
                <a:solidFill>
                  <a:srgbClr val="000000"/>
                </a:solidFill>
                <a:latin typeface="Times New Roman" pitchFamily="18"/>
              </a:rPr>
              <a:t>.  Фильм </a:t>
            </a:r>
            <a:r>
              <a:rPr lang="ru-RU" sz="2400" b="1" u="sng" dirty="0" err="1">
                <a:solidFill>
                  <a:srgbClr val="000000"/>
                </a:solidFill>
                <a:latin typeface="Times New Roman" pitchFamily="18"/>
              </a:rPr>
              <a:t>Р.Быкова</a:t>
            </a:r>
            <a:r>
              <a:rPr lang="ru-RU" sz="2400" b="1" u="sng" dirty="0">
                <a:solidFill>
                  <a:srgbClr val="000000"/>
                </a:solidFill>
                <a:latin typeface="Times New Roman" pitchFamily="18"/>
              </a:rPr>
              <a:t> «</a:t>
            </a:r>
            <a:r>
              <a:rPr lang="ru-RU" sz="2400" b="1" u="sng" dirty="0" smtClean="0">
                <a:solidFill>
                  <a:srgbClr val="000000"/>
                </a:solidFill>
                <a:latin typeface="Times New Roman" pitchFamily="18"/>
              </a:rPr>
              <a:t>Чучело» как текст.</a:t>
            </a:r>
            <a:r>
              <a:rPr lang="ru-RU" sz="1800" b="1" u="sng" dirty="0" smtClean="0">
                <a:solidFill>
                  <a:srgbClr val="000000"/>
                </a:solidFill>
                <a:latin typeface="Times New Roman" pitchFamily="18"/>
              </a:rPr>
              <a:t>  </a:t>
            </a:r>
            <a:br>
              <a:rPr lang="ru-RU" sz="1800" b="1" u="sng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800" b="1" u="sng" dirty="0" smtClean="0">
                <a:solidFill>
                  <a:srgbClr val="000000"/>
                </a:solidFill>
                <a:latin typeface="Times New Roman" pitchFamily="18"/>
              </a:rPr>
              <a:t>      </a:t>
            </a:r>
            <a:br>
              <a:rPr lang="ru-RU" sz="1800" b="1" u="sng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451" b="1" dirty="0" smtClean="0">
                <a:solidFill>
                  <a:srgbClr val="000000"/>
                </a:solidFill>
                <a:latin typeface="Times New Roman" pitchFamily="18"/>
              </a:rPr>
              <a:t>                                                                           </a:t>
            </a:r>
            <a:r>
              <a:rPr lang="ru-RU" sz="1633" b="1" dirty="0" smtClean="0">
                <a:solidFill>
                  <a:srgbClr val="000000"/>
                </a:solidFill>
                <a:latin typeface="Times New Roman" pitchFamily="18"/>
              </a:rPr>
              <a:t>Работу выполнила </a:t>
            </a:r>
            <a:r>
              <a:rPr lang="ru-RU" sz="1800" b="1" dirty="0" err="1" smtClean="0">
                <a:solidFill>
                  <a:srgbClr val="000000"/>
                </a:solidFill>
                <a:latin typeface="Times New Roman" pitchFamily="18"/>
              </a:rPr>
              <a:t>Мамлеева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/>
              </a:rPr>
              <a:t> </a:t>
            </a:r>
            <a:r>
              <a:rPr lang="ru-RU" sz="1800" b="1" dirty="0">
                <a:solidFill>
                  <a:srgbClr val="000000"/>
                </a:solidFill>
                <a:latin typeface="Times New Roman" pitchFamily="18"/>
              </a:rPr>
              <a:t>Дания </a:t>
            </a:r>
            <a:r>
              <a:rPr lang="ru-RU" sz="1800" b="1" dirty="0" err="1">
                <a:solidFill>
                  <a:srgbClr val="000000"/>
                </a:solidFill>
                <a:latin typeface="Times New Roman" pitchFamily="18"/>
              </a:rPr>
              <a:t>Фяридовна</a:t>
            </a:r>
            <a:r>
              <a:rPr lang="ru-RU" sz="1633" b="1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ru-RU" sz="1633" b="1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633" b="1" dirty="0">
                <a:solidFill>
                  <a:srgbClr val="000000"/>
                </a:solidFill>
                <a:latin typeface="Times New Roman" pitchFamily="18"/>
              </a:rPr>
              <a:t>                                                                                                               учащаяся 8 </a:t>
            </a:r>
            <a:r>
              <a:rPr lang="ru-RU" sz="1633" b="1" dirty="0" smtClean="0">
                <a:solidFill>
                  <a:srgbClr val="000000"/>
                </a:solidFill>
                <a:latin typeface="Times New Roman" pitchFamily="18"/>
              </a:rPr>
              <a:t>А класса</a:t>
            </a:r>
            <a:br>
              <a:rPr lang="ru-RU" sz="1633" b="1" dirty="0" smtClean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633" b="1" dirty="0" smtClean="0">
                <a:solidFill>
                  <a:srgbClr val="000000"/>
                </a:solidFill>
                <a:latin typeface="Times New Roman" pitchFamily="18"/>
              </a:rPr>
              <a:t>                                            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Руководитель проекта Зорина И.Е.,                                                                                            </a:t>
            </a:r>
            <a:r>
              <a:rPr lang="ru-RU" sz="1600" b="1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ru-RU" sz="1600" b="1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600" b="1" dirty="0">
                <a:solidFill>
                  <a:srgbClr val="000000"/>
                </a:solidFill>
                <a:latin typeface="Times New Roman" pitchFamily="18"/>
              </a:rPr>
              <a:t>                                                                             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/>
              </a:rPr>
              <a:t>             учитель </a:t>
            </a:r>
            <a:r>
              <a:rPr lang="ru-RU" sz="1600" b="1" dirty="0">
                <a:solidFill>
                  <a:srgbClr val="000000"/>
                </a:solidFill>
                <a:latin typeface="Times New Roman" pitchFamily="18"/>
              </a:rPr>
              <a:t>русского языка и литературы</a:t>
            </a:r>
            <a:r>
              <a:rPr lang="ru-RU" sz="1451" b="1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ru-RU" sz="1451" b="1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451" b="1" dirty="0">
                <a:solidFill>
                  <a:srgbClr val="000000"/>
                </a:solidFill>
                <a:latin typeface="Times New Roman" pitchFamily="18"/>
              </a:rPr>
              <a:t/>
            </a:r>
            <a:br>
              <a:rPr lang="ru-RU" sz="1451" b="1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633" b="1" dirty="0" smtClean="0">
                <a:solidFill>
                  <a:srgbClr val="000000"/>
                </a:solidFill>
                <a:latin typeface="Times New Roman" pitchFamily="18"/>
              </a:rPr>
              <a:t>Санкт </a:t>
            </a:r>
            <a:r>
              <a:rPr lang="ru-RU" sz="1633" b="1" dirty="0">
                <a:solidFill>
                  <a:srgbClr val="000000"/>
                </a:solidFill>
                <a:latin typeface="Times New Roman" pitchFamily="18"/>
              </a:rPr>
              <a:t>– Петербург</a:t>
            </a:r>
            <a:br>
              <a:rPr lang="ru-RU" sz="1633" b="1" dirty="0">
                <a:solidFill>
                  <a:srgbClr val="000000"/>
                </a:solidFill>
                <a:latin typeface="Times New Roman" pitchFamily="18"/>
              </a:rPr>
            </a:br>
            <a:r>
              <a:rPr lang="ru-RU" sz="1633" b="1" dirty="0" smtClean="0">
                <a:solidFill>
                  <a:srgbClr val="000000"/>
                </a:solidFill>
                <a:latin typeface="Times New Roman" pitchFamily="18"/>
              </a:rPr>
              <a:t>2017</a:t>
            </a:r>
            <a:endParaRPr lang="ru-RU" sz="1633" b="1" dirty="0">
              <a:solidFill>
                <a:srgbClr val="000000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895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Я люблю условность как ограненный </a:t>
            </a:r>
            <a:endParaRPr kumimoji="0" lang="ru-RU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драгоценный камень, в котором происходит</a:t>
            </a:r>
            <a:endParaRPr kumimoji="0" lang="ru-RU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таинственное мерцание света при малейшем</a:t>
            </a:r>
            <a:endParaRPr kumimoji="0" lang="ru-RU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движении и повороте. В условном образе есть </a:t>
            </a:r>
            <a:endParaRPr kumimoji="0" lang="ru-RU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столь любимое мною «мерцание смысла»,</a:t>
            </a:r>
            <a:endParaRPr kumimoji="0" lang="ru-RU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его многозначность,  многомерность.</a:t>
            </a:r>
            <a:endParaRPr kumimoji="0" lang="ru-RU" altLang="zh-CN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Р. Быков</a:t>
            </a:r>
            <a:endParaRPr kumimoji="0" lang="ru-RU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00141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люблю условность как ограненный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драгоценный камень, в котором происходит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таинственное мерцание света при малейшем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движении и повороте. В условном образе есть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столь любимое мною «мерцание смысла»,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его многозначность,  многомерность.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Быков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 txBox="1">
            <a:spLocks noGrp="1"/>
          </p:cNvSpPr>
          <p:nvPr>
            <p:ph type="subTitle" idx="4294967295"/>
          </p:nvPr>
        </p:nvSpPr>
        <p:spPr>
          <a:xfrm>
            <a:off x="179513" y="522843"/>
            <a:ext cx="8572060" cy="5856695"/>
          </a:xfrm>
        </p:spPr>
        <p:txBody>
          <a:bodyPr anchor="ctr"/>
          <a:lstStyle/>
          <a:p>
            <a:pPr marL="414726" indent="-207363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 — знаковая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фильма.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4726" indent="-207363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—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фильм «Чучело» режиссер Р.Быков, 1984.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4726" indent="-207363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- «прочитать» и разъяснить текст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фильма, понять механизм  его воздействия  на зрителя.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4726" indent="-207363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выяснить и растолковать знаки, определить их роль в фильме, прояснить соотношение между сюжетом и единицами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4726" indent="-207363"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анализ основных теоретических положений семиотики кинематографа, подробный анализ фильма, изучение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реминисценций в фильме, синтез собранных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9457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Чучело - исследовательская работа\Казн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8762231" cy="508350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43600" y="126876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Segoe Print" pitchFamily="18"/>
              </a:rPr>
              <a:t>Эпизод</a:t>
            </a:r>
            <a:r>
              <a:rPr lang="ru-RU" sz="3200" b="1" dirty="0" smtClean="0">
                <a:solidFill>
                  <a:schemeClr val="bg1"/>
                </a:solidFill>
                <a:latin typeface="Segoe Print" pitchFamily="18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latin typeface="Segoe Print" pitchFamily="18"/>
              </a:rPr>
              <a:t>казни</a:t>
            </a:r>
            <a:endParaRPr lang="ru-RU" sz="3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/>
          <a:stretch>
            <a:fillRect/>
          </a:stretch>
        </p:blipFill>
        <p:spPr>
          <a:xfrm>
            <a:off x="107504" y="930206"/>
            <a:ext cx="8894030" cy="507091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51520" y="1052736"/>
            <a:ext cx="3240360" cy="769441"/>
          </a:xfr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schemeClr val="bg1"/>
                </a:solidFill>
                <a:latin typeface="Segoe Print" pitchFamily="18"/>
              </a:rPr>
              <a:t>Сожжение</a:t>
            </a:r>
            <a:r>
              <a:rPr lang="ru-RU" dirty="0" smtClean="0">
                <a:solidFill>
                  <a:schemeClr val="bg1"/>
                </a:solidFill>
                <a:latin typeface="Segoe Print" pitchFamily="18"/>
              </a:rPr>
              <a:t> </a:t>
            </a:r>
            <a:endParaRPr lang="ru-RU" dirty="0">
              <a:solidFill>
                <a:schemeClr val="bg1"/>
              </a:solidFill>
              <a:latin typeface="Segoe Print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6174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</a:blip>
          <a:srcRect r="1988"/>
          <a:stretch>
            <a:fillRect/>
          </a:stretch>
        </p:blipFill>
        <p:spPr>
          <a:xfrm>
            <a:off x="179512" y="980728"/>
            <a:ext cx="8850933" cy="483208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51520" y="1087871"/>
            <a:ext cx="4752528" cy="646331"/>
          </a:xfr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schemeClr val="bg1"/>
                </a:solidFill>
                <a:latin typeface="Segoe Print" pitchFamily="18"/>
              </a:rPr>
              <a:t>Финал фильма</a:t>
            </a:r>
            <a:endParaRPr lang="ru-RU" sz="3600" b="1" dirty="0">
              <a:solidFill>
                <a:schemeClr val="bg1"/>
              </a:solidFill>
              <a:latin typeface="Segoe Print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880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836712"/>
            <a:ext cx="2890664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844824"/>
            <a:ext cx="8784976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Фильма Р.Быкова «Чучело» - глубоко философское произведение о судьбе праведника, об искупительной жертве,  о роли человека, находящегося на границе добра и зла.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Механизм воздействия на зрителя определяется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сверхтекстом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произведения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2787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220</Words>
  <Application>Microsoft Office PowerPoint</Application>
  <PresentationFormat>Экран (4:3)</PresentationFormat>
  <Paragraphs>36</Paragraphs>
  <Slides>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Diseño predeterminado</vt:lpstr>
      <vt:lpstr>Государственное бюджетное общеобразовательное учреждение гимназия № 498 Невского района Санкт-Петербурга    ПРОЕКТНО — ИССЛЕДОВАТЕЛЬСКАЯ ДЕЯТЕЛЬНОСТЬ   Хождение по мукам.  Фильм Р.Быкова «Чучело» как текст.                                                                                     Работу выполнила Мамлеева Дания Фяридовна                                                                                                                учащаяся 8 А класса                                             Руководитель проекта Зорина И.Е.,                                                                                                                                                                                       учитель русского языка и литературы  Санкт – Петербург 2017</vt:lpstr>
      <vt:lpstr>Слайд 2</vt:lpstr>
      <vt:lpstr>Слайд 3</vt:lpstr>
      <vt:lpstr>Слайд 4</vt:lpstr>
      <vt:lpstr>Сожжение </vt:lpstr>
      <vt:lpstr>Финал фильма</vt:lpstr>
      <vt:lpstr>Выводы</vt:lpstr>
      <vt:lpstr>Слайд 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Пользователь</cp:lastModifiedBy>
  <cp:revision>79</cp:revision>
  <dcterms:created xsi:type="dcterms:W3CDTF">2010-05-23T14:28:12Z</dcterms:created>
  <dcterms:modified xsi:type="dcterms:W3CDTF">2017-03-03T08:34:07Z</dcterms:modified>
</cp:coreProperties>
</file>